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9"/>
  </p:notesMasterIdLst>
  <p:handoutMasterIdLst>
    <p:handoutMasterId r:id="rId20"/>
  </p:handoutMasterIdLst>
  <p:sldIdLst>
    <p:sldId id="259" r:id="rId2"/>
    <p:sldId id="539" r:id="rId3"/>
    <p:sldId id="271" r:id="rId4"/>
    <p:sldId id="526" r:id="rId5"/>
    <p:sldId id="527" r:id="rId6"/>
    <p:sldId id="538" r:id="rId7"/>
    <p:sldId id="261" r:id="rId8"/>
    <p:sldId id="265" r:id="rId9"/>
    <p:sldId id="270" r:id="rId10"/>
    <p:sldId id="531" r:id="rId11"/>
    <p:sldId id="536" r:id="rId12"/>
    <p:sldId id="532" r:id="rId13"/>
    <p:sldId id="535" r:id="rId14"/>
    <p:sldId id="528" r:id="rId15"/>
    <p:sldId id="530" r:id="rId16"/>
    <p:sldId id="264" r:id="rId17"/>
    <p:sldId id="537" r:id="rId1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594B"/>
    <a:srgbClr val="8A5E51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4660"/>
  </p:normalViewPr>
  <p:slideViewPr>
    <p:cSldViewPr>
      <p:cViewPr varScale="1">
        <p:scale>
          <a:sx n="70" d="100"/>
          <a:sy n="70" d="100"/>
        </p:scale>
        <p:origin x="450" y="7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ill Másson" userId="022e289b-be94-4e13-b490-982d81d48435" providerId="ADAL" clId="{52817865-976F-49F9-9DA7-FA6AE0E4E754}"/>
    <pc:docChg chg="custSel addSld delSld modSld">
      <pc:chgData name="Egill Másson" userId="022e289b-be94-4e13-b490-982d81d48435" providerId="ADAL" clId="{52817865-976F-49F9-9DA7-FA6AE0E4E754}" dt="2018-10-29T12:59:42.595" v="258" actId="27636"/>
      <pc:docMkLst>
        <pc:docMk/>
      </pc:docMkLst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1017029501" sldId="259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1017029501" sldId="259"/>
            <ac:picMk id="4" creationId="{B2167D5A-8694-4FE3-ADD8-A94B7776E252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1017029501" sldId="259"/>
            <ac:picMk id="5" creationId="{8AB78FC0-E8F8-488E-BD8F-F4F6E2188ECB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2726954714" sldId="261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2726954714" sldId="261"/>
            <ac:picMk id="3" creationId="{67026BA9-6DB5-4F29-AD45-04196B5AB908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2726954714" sldId="261"/>
            <ac:picMk id="4" creationId="{11666143-97DA-4E1E-9A74-A1F3F79537E0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2350506721" sldId="264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2350506721" sldId="264"/>
            <ac:picMk id="3" creationId="{0C892F50-BD93-4A3B-BD3D-41B0E4CF324E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2350506721" sldId="264"/>
            <ac:picMk id="4" creationId="{04DA6A21-95B0-4AB4-943D-221DF550FEF6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3153463995" sldId="265"/>
        </pc:sldMkLst>
        <pc:spChg chg="mod">
          <ac:chgData name="Egill Másson" userId="022e289b-be94-4e13-b490-982d81d48435" providerId="ADAL" clId="{52817865-976F-49F9-9DA7-FA6AE0E4E754}" dt="2018-10-29T12:25:23.757" v="78" actId="1036"/>
          <ac:spMkLst>
            <pc:docMk/>
            <pc:sldMk cId="3153463995" sldId="265"/>
            <ac:spMk id="43" creationId="{0C4BAB21-4FEF-4B18-AEB6-90E9569CD3CE}"/>
          </ac:spMkLst>
        </pc:spChg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3153463995" sldId="265"/>
            <ac:picMk id="6" creationId="{721A8C8E-5019-419A-9F79-3121543551E4}"/>
          </ac:picMkLst>
        </pc:picChg>
        <pc:picChg chg="mod">
          <ac:chgData name="Egill Másson" userId="022e289b-be94-4e13-b490-982d81d48435" providerId="ADAL" clId="{52817865-976F-49F9-9DA7-FA6AE0E4E754}" dt="2018-10-29T12:25:11.244" v="77" actId="1036"/>
          <ac:picMkLst>
            <pc:docMk/>
            <pc:sldMk cId="3153463995" sldId="265"/>
            <ac:picMk id="7" creationId="{A13A15C3-C17D-42C0-A6C8-A70753FA8EC0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3153463995" sldId="265"/>
            <ac:picMk id="10" creationId="{E60F931A-730C-4B93-AEF9-81D0AAF8DC17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1752282027" sldId="270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1752282027" sldId="270"/>
            <ac:picMk id="6" creationId="{61B554D3-11D0-42AD-A9CC-A07F982F68A2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1752282027" sldId="270"/>
            <ac:picMk id="10" creationId="{53B66848-0761-4207-91E7-3729C1BBD8F3}"/>
          </ac:picMkLst>
        </pc:picChg>
      </pc:sldChg>
      <pc:sldChg chg="addSp delSp modSp modTransition modAnim modNotesTx">
        <pc:chgData name="Egill Másson" userId="022e289b-be94-4e13-b490-982d81d48435" providerId="ADAL" clId="{52817865-976F-49F9-9DA7-FA6AE0E4E754}" dt="2018-10-29T12:59:26.408" v="256" actId="20577"/>
        <pc:sldMkLst>
          <pc:docMk/>
          <pc:sldMk cId="4190110988" sldId="271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4190110988" sldId="271"/>
            <ac:picMk id="2" creationId="{FDAFF303-09E4-435C-9139-124AC5841848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4190110988" sldId="271"/>
            <ac:picMk id="3" creationId="{A24D5AE9-6DE2-4C37-A538-C727BF0EB1B6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4102078070" sldId="526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4102078070" sldId="526"/>
            <ac:picMk id="2" creationId="{9BB753BA-2507-46C8-8204-F66C7141161D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4102078070" sldId="526"/>
            <ac:picMk id="3" creationId="{7CE79B39-025D-475E-914A-E882FAD7BC1D}"/>
          </ac:picMkLst>
        </pc:picChg>
      </pc:sldChg>
      <pc:sldChg chg="addSp delSp modSp modTransition modAnim modNotesTx">
        <pc:chgData name="Egill Másson" userId="022e289b-be94-4e13-b490-982d81d48435" providerId="ADAL" clId="{52817865-976F-49F9-9DA7-FA6AE0E4E754}" dt="2018-10-29T12:55:28.521" v="84"/>
        <pc:sldMkLst>
          <pc:docMk/>
          <pc:sldMk cId="3813466486" sldId="527"/>
        </pc:sldMkLst>
        <pc:spChg chg="mod">
          <ac:chgData name="Egill Másson" userId="022e289b-be94-4e13-b490-982d81d48435" providerId="ADAL" clId="{52817865-976F-49F9-9DA7-FA6AE0E4E754}" dt="2018-10-29T12:23:41.382" v="48" actId="6549"/>
          <ac:spMkLst>
            <pc:docMk/>
            <pc:sldMk cId="3813466486" sldId="527"/>
            <ac:spMk id="3" creationId="{156E8E68-A2B8-4A16-ACC0-70E0E0E16950}"/>
          </ac:spMkLst>
        </pc:spChg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3813466486" sldId="527"/>
            <ac:picMk id="4" creationId="{4FF5F823-8CB1-4F9A-8922-572453F88D6E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3813466486" sldId="527"/>
            <ac:picMk id="5" creationId="{00B039E5-01D7-454F-BFC8-978498357F19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2015088031" sldId="528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2015088031" sldId="528"/>
            <ac:picMk id="3" creationId="{C60DB7B3-BCB5-42FA-AAE4-E70C3BE40524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2015088031" sldId="528"/>
            <ac:picMk id="4" creationId="{D5A7EE51-63EA-427F-845C-07B6F00B20E5}"/>
          </ac:picMkLst>
        </pc:picChg>
      </pc:sldChg>
      <pc:sldChg chg="addSp delSp modSp modTransition modAnim modNotesTx">
        <pc:chgData name="Egill Másson" userId="022e289b-be94-4e13-b490-982d81d48435" providerId="ADAL" clId="{52817865-976F-49F9-9DA7-FA6AE0E4E754}" dt="2018-10-29T12:55:28.521" v="84"/>
        <pc:sldMkLst>
          <pc:docMk/>
          <pc:sldMk cId="2775820848" sldId="530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2775820848" sldId="530"/>
            <ac:picMk id="4" creationId="{57ECA878-8E7C-4FEA-BA50-1AFC8853B379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2775820848" sldId="530"/>
            <ac:picMk id="5" creationId="{807A4CC5-C4E9-4D45-8AB7-09514C8193AA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2955159110" sldId="531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2955159110" sldId="531"/>
            <ac:picMk id="3" creationId="{6A80096B-C7F5-4B5B-B7F1-3C15116AF2AE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2955159110" sldId="531"/>
            <ac:picMk id="5" creationId="{D3055199-BF6D-4C77-B902-673849008AD8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48.425" v="89" actId="1038"/>
        <pc:sldMkLst>
          <pc:docMk/>
          <pc:sldMk cId="72902274" sldId="532"/>
        </pc:sldMkLst>
        <pc:spChg chg="mod">
          <ac:chgData name="Egill Másson" userId="022e289b-be94-4e13-b490-982d81d48435" providerId="ADAL" clId="{52817865-976F-49F9-9DA7-FA6AE0E4E754}" dt="2018-10-29T12:55:48.425" v="89" actId="1038"/>
          <ac:spMkLst>
            <pc:docMk/>
            <pc:sldMk cId="72902274" sldId="532"/>
            <ac:spMk id="13" creationId="{5C19F9E8-605F-43AA-9124-58148208F658}"/>
          </ac:spMkLst>
        </pc:spChg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72902274" sldId="532"/>
            <ac:picMk id="3" creationId="{D2725AA1-45CA-4798-A526-D0340ABE2E77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72902274" sldId="532"/>
            <ac:picMk id="4" creationId="{895FCA0D-9904-4BFA-A744-CCF2586A300F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3272127048" sldId="535"/>
        </pc:sldMkLst>
        <pc:spChg chg="mod">
          <ac:chgData name="Egill Másson" userId="022e289b-be94-4e13-b490-982d81d48435" providerId="ADAL" clId="{52817865-976F-49F9-9DA7-FA6AE0E4E754}" dt="2018-10-29T12:21:42.323" v="28" actId="1035"/>
          <ac:spMkLst>
            <pc:docMk/>
            <pc:sldMk cId="3272127048" sldId="535"/>
            <ac:spMk id="18" creationId="{8AF96595-F80A-4DD9-B124-89FBA3D934D0}"/>
          </ac:spMkLst>
        </pc:spChg>
        <pc:spChg chg="mod">
          <ac:chgData name="Egill Másson" userId="022e289b-be94-4e13-b490-982d81d48435" providerId="ADAL" clId="{52817865-976F-49F9-9DA7-FA6AE0E4E754}" dt="2018-10-29T12:22:05.981" v="39" actId="1035"/>
          <ac:spMkLst>
            <pc:docMk/>
            <pc:sldMk cId="3272127048" sldId="535"/>
            <ac:spMk id="21" creationId="{9C82CF5A-0276-4BDE-85E7-1FF817DF90AC}"/>
          </ac:spMkLst>
        </pc:spChg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3272127048" sldId="535"/>
            <ac:picMk id="3" creationId="{F553E065-2B38-4E9F-9F75-77F754CE03BE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3272127048" sldId="535"/>
            <ac:picMk id="4" creationId="{96BA00BD-808C-4F41-A6D7-1FF5A2779BF0}"/>
          </ac:picMkLst>
        </pc:picChg>
        <pc:picChg chg="mod">
          <ac:chgData name="Egill Másson" userId="022e289b-be94-4e13-b490-982d81d48435" providerId="ADAL" clId="{52817865-976F-49F9-9DA7-FA6AE0E4E754}" dt="2018-10-29T12:21:42.323" v="28" actId="1035"/>
          <ac:picMkLst>
            <pc:docMk/>
            <pc:sldMk cId="3272127048" sldId="535"/>
            <ac:picMk id="16" creationId="{C611D3C7-6BF7-4710-9E7C-DFA1B4B7CB9A}"/>
          </ac:picMkLst>
        </pc:picChg>
        <pc:picChg chg="mod">
          <ac:chgData name="Egill Másson" userId="022e289b-be94-4e13-b490-982d81d48435" providerId="ADAL" clId="{52817865-976F-49F9-9DA7-FA6AE0E4E754}" dt="2018-10-29T12:22:05.981" v="39" actId="1035"/>
          <ac:picMkLst>
            <pc:docMk/>
            <pc:sldMk cId="3272127048" sldId="535"/>
            <ac:picMk id="17" creationId="{6135317D-4E88-4BEF-9FC8-F346CAAE5E47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88829364" sldId="536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88829364" sldId="536"/>
            <ac:picMk id="3" creationId="{2447C5AE-4704-4D59-A09D-3964CF68F9F0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88829364" sldId="536"/>
            <ac:picMk id="4" creationId="{623A7AC9-F227-47DB-8C5B-8C27BDAAF360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1348849869" sldId="537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1348849869" sldId="537"/>
            <ac:picMk id="2" creationId="{713DB81B-3110-4AD9-9AD2-F9EE9AEDE70B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1348849869" sldId="537"/>
            <ac:picMk id="3" creationId="{DFEDBFDB-00C7-4171-814B-90861E507D1A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9:42.595" v="258" actId="27636"/>
        <pc:sldMkLst>
          <pc:docMk/>
          <pc:sldMk cId="1002660634" sldId="538"/>
        </pc:sldMkLst>
        <pc:spChg chg="mod">
          <ac:chgData name="Egill Másson" userId="022e289b-be94-4e13-b490-982d81d48435" providerId="ADAL" clId="{52817865-976F-49F9-9DA7-FA6AE0E4E754}" dt="2018-10-29T12:59:42.595" v="258" actId="27636"/>
          <ac:spMkLst>
            <pc:docMk/>
            <pc:sldMk cId="1002660634" sldId="538"/>
            <ac:spMk id="3" creationId="{90E6DED8-FA66-4083-B798-C4B2E3622E87}"/>
          </ac:spMkLst>
        </pc:spChg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1002660634" sldId="538"/>
            <ac:picMk id="4" creationId="{AFBDAEE7-4BFA-453E-96B3-E11568CF5BE0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1002660634" sldId="538"/>
            <ac:picMk id="5" creationId="{1F25A21B-C01C-47E6-ABD5-3E1EB25C24AB}"/>
          </ac:picMkLst>
        </pc:picChg>
      </pc:sldChg>
      <pc:sldChg chg="addSp delSp modSp modTransition modAnim">
        <pc:chgData name="Egill Másson" userId="022e289b-be94-4e13-b490-982d81d48435" providerId="ADAL" clId="{52817865-976F-49F9-9DA7-FA6AE0E4E754}" dt="2018-10-29T12:55:28.521" v="84"/>
        <pc:sldMkLst>
          <pc:docMk/>
          <pc:sldMk cId="44603665" sldId="539"/>
        </pc:sldMkLst>
        <pc:picChg chg="add del mod">
          <ac:chgData name="Egill Másson" userId="022e289b-be94-4e13-b490-982d81d48435" providerId="ADAL" clId="{52817865-976F-49F9-9DA7-FA6AE0E4E754}" dt="2018-10-29T12:27:06.554" v="81"/>
          <ac:picMkLst>
            <pc:docMk/>
            <pc:sldMk cId="44603665" sldId="539"/>
            <ac:picMk id="2" creationId="{6AF37801-2BAF-4288-A6EA-D05E770FE221}"/>
          </ac:picMkLst>
        </pc:picChg>
        <pc:picChg chg="add del mod">
          <ac:chgData name="Egill Másson" userId="022e289b-be94-4e13-b490-982d81d48435" providerId="ADAL" clId="{52817865-976F-49F9-9DA7-FA6AE0E4E754}" dt="2018-10-29T12:55:28.521" v="84"/>
          <ac:picMkLst>
            <pc:docMk/>
            <pc:sldMk cId="44603665" sldId="539"/>
            <ac:picMk id="3" creationId="{10354BA7-02A9-4104-9258-597016160113}"/>
          </ac:picMkLst>
        </pc:picChg>
      </pc:sldChg>
      <pc:sldChg chg="add del">
        <pc:chgData name="Egill Másson" userId="022e289b-be94-4e13-b490-982d81d48435" providerId="ADAL" clId="{52817865-976F-49F9-9DA7-FA6AE0E4E754}" dt="2018-10-29T12:58:01.577" v="91" actId="2696"/>
        <pc:sldMkLst>
          <pc:docMk/>
          <pc:sldMk cId="2726594788" sldId="540"/>
        </pc:sldMkLst>
      </pc:sldChg>
    </pc:docChg>
  </pc:docChgLst>
  <pc:docChgLst>
    <pc:chgData name="Egill Másson" userId="022e289b-be94-4e13-b490-982d81d48435" providerId="ADAL" clId="{41A2CFAD-1C19-4166-B76D-B624262A57A6}"/>
    <pc:docChg chg="modSld">
      <pc:chgData name="Egill Másson" userId="022e289b-be94-4e13-b490-982d81d48435" providerId="ADAL" clId="{41A2CFAD-1C19-4166-B76D-B624262A57A6}" dt="2018-10-29T11:33:11.033" v="7" actId="20577"/>
      <pc:docMkLst>
        <pc:docMk/>
      </pc:docMkLst>
      <pc:sldChg chg="modSp">
        <pc:chgData name="Egill Másson" userId="022e289b-be94-4e13-b490-982d81d48435" providerId="ADAL" clId="{41A2CFAD-1C19-4166-B76D-B624262A57A6}" dt="2018-10-29T11:33:11.033" v="7" actId="20577"/>
        <pc:sldMkLst>
          <pc:docMk/>
          <pc:sldMk cId="1752282027" sldId="270"/>
        </pc:sldMkLst>
        <pc:spChg chg="mod">
          <ac:chgData name="Egill Másson" userId="022e289b-be94-4e13-b490-982d81d48435" providerId="ADAL" clId="{41A2CFAD-1C19-4166-B76D-B624262A57A6}" dt="2018-10-29T11:33:07.742" v="5" actId="20577"/>
          <ac:spMkLst>
            <pc:docMk/>
            <pc:sldMk cId="1752282027" sldId="270"/>
            <ac:spMk id="23" creationId="{C46C3873-EEF9-453B-8654-98FD7EEB8586}"/>
          </ac:spMkLst>
        </pc:spChg>
        <pc:spChg chg="mod">
          <ac:chgData name="Egill Másson" userId="022e289b-be94-4e13-b490-982d81d48435" providerId="ADAL" clId="{41A2CFAD-1C19-4166-B76D-B624262A57A6}" dt="2018-10-29T11:32:59.969" v="1" actId="20577"/>
          <ac:spMkLst>
            <pc:docMk/>
            <pc:sldMk cId="1752282027" sldId="270"/>
            <ac:spMk id="24" creationId="{76503301-5B6A-4DB7-AFAE-2C1AB32D7535}"/>
          </ac:spMkLst>
        </pc:spChg>
        <pc:spChg chg="mod">
          <ac:chgData name="Egill Másson" userId="022e289b-be94-4e13-b490-982d81d48435" providerId="ADAL" clId="{41A2CFAD-1C19-4166-B76D-B624262A57A6}" dt="2018-10-29T11:33:11.033" v="7" actId="20577"/>
          <ac:spMkLst>
            <pc:docMk/>
            <pc:sldMk cId="1752282027" sldId="270"/>
            <ac:spMk id="26" creationId="{E2CDA222-4BC2-4207-83C5-E4560EEB21E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B5-470D-9F9B-DEE44D1E3C9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B5-470D-9F9B-DEE44D1E3C9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4B5-470D-9F9B-DEE44D1E3C93}"/>
              </c:ext>
            </c:extLst>
          </c:dPt>
          <c:dLbls>
            <c:dLbl>
              <c:idx val="0"/>
              <c:layout>
                <c:manualLayout>
                  <c:x val="-0.15695743977451793"/>
                  <c:y val="-0.1247027111667860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4B5-470D-9F9B-DEE44D1E3C93}"/>
                </c:ext>
              </c:extLst>
            </c:dLbl>
            <c:dLbl>
              <c:idx val="1"/>
              <c:layout>
                <c:manualLayout>
                  <c:x val="3.5771293988190275E-2"/>
                  <c:y val="-8.34149069434502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4B5-470D-9F9B-DEE44D1E3C93}"/>
                </c:ext>
              </c:extLst>
            </c:dLbl>
            <c:dLbl>
              <c:idx val="2"/>
              <c:layout>
                <c:manualLayout>
                  <c:x val="0.13569243317463037"/>
                  <c:y val="-0.114870034001431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4B5-470D-9F9B-DEE44D1E3C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Bioscience</c:v>
                </c:pt>
                <c:pt idx="1">
                  <c:v>Engineering/ Physical Sciences</c:v>
                </c:pt>
                <c:pt idx="2">
                  <c:v>Social studies/ Economics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223</c:v>
                </c:pt>
                <c:pt idx="1">
                  <c:v>69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B5-470D-9F9B-DEE44D1E3C9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1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10/29/2018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10/29/2018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Lyfjaónæmir</a:t>
            </a:r>
            <a:r>
              <a:rPr lang="en-GB" dirty="0"/>
              <a:t> </a:t>
            </a:r>
            <a:r>
              <a:rPr lang="en-GB" dirty="0" err="1"/>
              <a:t>sýklar</a:t>
            </a:r>
            <a:r>
              <a:rPr lang="en-GB" dirty="0"/>
              <a:t>.  </a:t>
            </a:r>
            <a:r>
              <a:rPr lang="en-GB" dirty="0" err="1"/>
              <a:t>Ætla</a:t>
            </a:r>
            <a:r>
              <a:rPr lang="en-GB" dirty="0"/>
              <a:t> ekki að hafa </a:t>
            </a:r>
            <a:r>
              <a:rPr lang="en-GB" dirty="0" err="1"/>
              <a:t>mörg</a:t>
            </a:r>
            <a:r>
              <a:rPr lang="en-GB" dirty="0"/>
              <a:t> orð en </a:t>
            </a:r>
            <a:r>
              <a:rPr lang="en-GB" dirty="0" err="1"/>
              <a:t>stefnir</a:t>
            </a:r>
            <a:r>
              <a:rPr lang="en-GB" dirty="0"/>
              <a:t> í að </a:t>
            </a:r>
            <a:r>
              <a:rPr lang="en-GB" dirty="0" err="1"/>
              <a:t>einföldustu</a:t>
            </a:r>
            <a:r>
              <a:rPr lang="en-GB" dirty="0"/>
              <a:t> </a:t>
            </a:r>
            <a:r>
              <a:rPr lang="en-GB" dirty="0" err="1"/>
              <a:t>aðgerðir</a:t>
            </a:r>
            <a:r>
              <a:rPr lang="en-GB" dirty="0"/>
              <a:t> á </a:t>
            </a:r>
            <a:r>
              <a:rPr lang="en-GB" dirty="0" err="1"/>
              <a:t>sjúkrahúsum</a:t>
            </a:r>
            <a:r>
              <a:rPr lang="en-GB" dirty="0"/>
              <a:t> </a:t>
            </a:r>
            <a:r>
              <a:rPr lang="en-GB" dirty="0" err="1"/>
              <a:t>verði</a:t>
            </a:r>
            <a:r>
              <a:rPr lang="en-GB" dirty="0"/>
              <a:t> </a:t>
            </a:r>
            <a:r>
              <a:rPr lang="en-GB" dirty="0" err="1"/>
              <a:t>hættulegar</a:t>
            </a:r>
            <a:r>
              <a:rPr lang="en-GB" dirty="0"/>
              <a:t>.  Alger </a:t>
            </a:r>
            <a:r>
              <a:rPr lang="en-GB" dirty="0" err="1"/>
              <a:t>stöðnun</a:t>
            </a:r>
            <a:r>
              <a:rPr lang="en-GB" dirty="0"/>
              <a:t> í </a:t>
            </a:r>
            <a:r>
              <a:rPr lang="en-GB" dirty="0" err="1"/>
              <a:t>þróun</a:t>
            </a:r>
            <a:r>
              <a:rPr lang="en-GB" dirty="0"/>
              <a:t> </a:t>
            </a:r>
            <a:r>
              <a:rPr lang="en-GB" dirty="0" err="1"/>
              <a:t>nýrra</a:t>
            </a:r>
            <a:r>
              <a:rPr lang="en-GB" dirty="0"/>
              <a:t> </a:t>
            </a:r>
            <a:r>
              <a:rPr lang="en-GB" dirty="0" err="1"/>
              <a:t>lyfja</a:t>
            </a:r>
            <a:r>
              <a:rPr lang="en-GB" dirty="0"/>
              <a:t>.  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52614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Fósturfita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49957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Alvogen</a:t>
            </a:r>
            <a:r>
              <a:rPr lang="en-GB" dirty="0"/>
              <a:t>, </a:t>
            </a:r>
            <a:r>
              <a:rPr lang="en-GB" dirty="0" err="1"/>
              <a:t>Alvotech</a:t>
            </a:r>
            <a:r>
              <a:rPr lang="en-GB" dirty="0"/>
              <a:t> – </a:t>
            </a:r>
            <a:r>
              <a:rPr lang="en-GB" dirty="0" err="1"/>
              <a:t>hliðstæð</a:t>
            </a:r>
            <a:r>
              <a:rPr lang="en-GB" dirty="0"/>
              <a:t> </a:t>
            </a:r>
            <a:r>
              <a:rPr lang="en-GB" dirty="0" err="1"/>
              <a:t>líftæknilyf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1553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LSH – </a:t>
            </a:r>
            <a:r>
              <a:rPr lang="en-GB" dirty="0" err="1"/>
              <a:t>allavega</a:t>
            </a:r>
            <a:r>
              <a:rPr lang="en-GB" dirty="0"/>
              <a:t> 40 </a:t>
            </a:r>
            <a:r>
              <a:rPr lang="en-GB" dirty="0" err="1"/>
              <a:t>klínískar</a:t>
            </a:r>
            <a:r>
              <a:rPr lang="en-GB" dirty="0"/>
              <a:t> </a:t>
            </a:r>
            <a:r>
              <a:rPr lang="en-GB" dirty="0" err="1"/>
              <a:t>prófanir</a:t>
            </a:r>
            <a:r>
              <a:rPr lang="en-GB" dirty="0"/>
              <a:t> í </a:t>
            </a:r>
            <a:r>
              <a:rPr lang="en-GB" dirty="0" err="1"/>
              <a:t>undirbúningi</a:t>
            </a:r>
            <a:r>
              <a:rPr lang="en-GB" dirty="0"/>
              <a:t> eða í </a:t>
            </a:r>
            <a:r>
              <a:rPr lang="en-GB" dirty="0" err="1"/>
              <a:t>gangi</a:t>
            </a:r>
            <a:r>
              <a:rPr lang="en-GB" dirty="0"/>
              <a:t>.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09892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153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Niðurstaða</a:t>
            </a:r>
            <a:r>
              <a:rPr lang="en-GB" dirty="0"/>
              <a:t> mín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sú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5038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Stiftelsen</a:t>
            </a:r>
            <a:r>
              <a:rPr lang="en-GB" dirty="0"/>
              <a:t> for </a:t>
            </a:r>
            <a:r>
              <a:rPr lang="en-GB" dirty="0" err="1"/>
              <a:t>strategisk</a:t>
            </a:r>
            <a:r>
              <a:rPr lang="en-GB" dirty="0"/>
              <a:t> </a:t>
            </a:r>
            <a:r>
              <a:rPr lang="en-GB" dirty="0" err="1"/>
              <a:t>forskning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https://www.google.is/imgres?imgurl=http://static1.squarespace.com/static/56b7933d3c44d8b11a886fcf/t/58efb545e3df28353c4a12d2/1539088974739/&amp;imgrefurl=http://www.epiendo.com/&amp;docid=CYdG7YtoBJvBmM&amp;tbnid=Qidow0sxMchRHM:&amp;vet=10ahUKEwiytfODkZ_eAhUMJ8AKHUZ8Aq0QMwg9KAEwAQ..i&amp;w=699&amp;h=185&amp;bih=973&amp;biw=1680&amp;q=epiendo%20logo&amp;ved=0ahUKEwiytfODkZ_eAhUMJ8AKHUZ8Aq0QMwg9KAEwAQ&amp;iact=mrc&amp;uact=8" TargetMode="External"/><Relationship Id="rId12" Type="http://schemas.openxmlformats.org/officeDocument/2006/relationships/hyperlink" Target="https://www.google.is/url?sa=i&amp;rct=j&amp;q=&amp;esrc=s&amp;source=images&amp;cd=&amp;cad=rja&amp;uact=8&amp;ved=2ahUKEwidu9D0vp_eAhUjC8AKHfzhA3wQjRx6BAgBEAU&amp;url=https://www.sagamedica.com/&amp;psig=AOvVaw0nh-nyKPDZXNTJVifUs9vA&amp;ust=1540484713790395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hyperlink" Target="https://www.google.is/imgres?imgurl=https://oculis.com/images/oculis_logo.png&amp;imgrefurl=https://oculis.com/&amp;docid=UOZSwIYHkncXVM&amp;tbnid=RHSLNzd5k2ZqXM:&amp;vet=10ahUKEwjhnKXokJ_eAhWPOsAKHS_OD6QQMwhUKAEwAQ..i&amp;w=387&amp;h=111&amp;bih=973&amp;biw=1680&amp;q=Oculis%20logo&amp;ved=0ahUKEwjhnKXokJ_eAhWPOsAKHS_OD6QQMwhUKAEwAQ&amp;iact=mrc&amp;uact=8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openxmlformats.org/officeDocument/2006/relationships/hyperlink" Target="https://www.google.is/imgres?imgurl=https://vistor.is/wp-content/uploads/Florealis-600x364.png&amp;imgrefurl=https://vistor.is/product-category/manufacture/lausasala-manufacture/florealis/&amp;docid=HqM3uq4i_RV7LM&amp;tbnid=a6bKAQvzhekuvM:&amp;vet=10ahUKEwj4oOOYkZ_eAhWQOsAKHbxjBpkQMwg1KAAwAA..i&amp;w=600&amp;h=364&amp;bih=973&amp;biw=1680&amp;q=florealis%20logo&amp;ved=0ahUKEwj4oOOYkZ_eAhWQOsAKHbxjBpkQMwg1KAAwAA&amp;iact=mrc&amp;uact=8" TargetMode="External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hyperlink" Target="https://www.google.is/imgres?imgurl=http://3z.is/wp-content/uploads/2015/06/3Z_Logo_Gradient1.jpg&amp;imgrefurl=http://3z.is/&amp;docid=JpfSRxS6KobL7M&amp;tbnid=U1A5bmfVk4SfbM:&amp;vet=10ahUKEwiUieC-rpDeAhVIK8AKHXSADBEQMwglKAAwAA..i&amp;w=1471&amp;h=918&amp;bih=973&amp;biw=1680&amp;q=3z&amp;ved=0ahUKEwiUieC-rpDeAhVIK8AKHXSADBEQMwglKAAwAA&amp;iact=mrc&amp;uact=8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hyperlink" Target="http://en.wikipedia.org/wiki/File:Sedimented_red_blood_cells.jpg" TargetMode="Externa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biotech-asia.org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tomach_with_prominent_parietal_cells_--_very_high_mag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gradFill>
            <a:gsLst>
              <a:gs pos="81000">
                <a:schemeClr val="accent2">
                  <a:hueOff val="0"/>
                  <a:satOff val="0"/>
                  <a:tint val="83000"/>
                  <a:shade val="100000"/>
                  <a:satMod val="100000"/>
                  <a:alpha val="28000"/>
                  <a:lumMod val="75000"/>
                  <a:lumOff val="25000"/>
                </a:schemeClr>
              </a:gs>
              <a:gs pos="28000">
                <a:srgbClr val="002060"/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r>
              <a:rPr lang="en-US" b="1" dirty="0" err="1"/>
              <a:t>Frumlyfjaþróun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á Íslandi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312" y="4533750"/>
            <a:ext cx="9220200" cy="1597250"/>
          </a:xfrm>
          <a:gradFill flip="none" rotWithShape="1">
            <a:gsLst>
              <a:gs pos="81000">
                <a:schemeClr val="accent2">
                  <a:hueOff val="0"/>
                  <a:satOff val="0"/>
                  <a:tint val="83000"/>
                  <a:shade val="100000"/>
                  <a:satMod val="100000"/>
                  <a:alpha val="28000"/>
                  <a:lumMod val="75000"/>
                  <a:lumOff val="25000"/>
                </a:schemeClr>
              </a:gs>
              <a:gs pos="28000">
                <a:srgbClr val="002060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Egill Másson</a:t>
            </a:r>
          </a:p>
          <a:p>
            <a:endParaRPr lang="en-US" dirty="0"/>
          </a:p>
          <a:p>
            <a:r>
              <a:rPr lang="en-US" dirty="0"/>
              <a:t>Akthelia ehf</a:t>
            </a:r>
          </a:p>
          <a:p>
            <a:endParaRPr lang="en-US" dirty="0"/>
          </a:p>
          <a:p>
            <a:r>
              <a:rPr lang="en-US" dirty="0"/>
              <a:t>www.akthelia.is</a:t>
            </a: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B0B6-5A41-4B21-8FCD-68BF5FA0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Lyfjaþróun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Oculis logo">
            <a:hlinkClick r:id="rId5"/>
            <a:extLst>
              <a:ext uri="{FF2B5EF4-FFF2-40B4-BE49-F238E27FC236}">
                <a16:creationId xmlns:a16="http://schemas.microsoft.com/office/drawing/2014/main" id="{F86725DA-AF41-4A73-AC03-975A25E0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035522"/>
            <a:ext cx="36861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piendo logo">
            <a:hlinkClick r:id="rId7"/>
            <a:extLst>
              <a:ext uri="{FF2B5EF4-FFF2-40B4-BE49-F238E27FC236}">
                <a16:creationId xmlns:a16="http://schemas.microsoft.com/office/drawing/2014/main" id="{41C60271-523B-427E-9C6D-1D2D0AE50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1" y="2035522"/>
            <a:ext cx="3764808" cy="9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lorealis logo">
            <a:hlinkClick r:id="rId9"/>
            <a:extLst>
              <a:ext uri="{FF2B5EF4-FFF2-40B4-BE49-F238E27FC236}">
                <a16:creationId xmlns:a16="http://schemas.microsoft.com/office/drawing/2014/main" id="{6618B572-1C7C-445D-A895-D3E18501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09" y="3416113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105AE4-AC4E-4188-962C-EBDAAA7A9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5" y="5540703"/>
            <a:ext cx="4176464" cy="801388"/>
          </a:xfrm>
          <a:prstGeom prst="rect">
            <a:avLst/>
          </a:prstGeom>
        </p:spPr>
      </p:pic>
      <p:pic>
        <p:nvPicPr>
          <p:cNvPr id="1034" name="Picture 10" descr="Image result for sagamedica logo">
            <a:hlinkClick r:id="rId12"/>
            <a:extLst>
              <a:ext uri="{FF2B5EF4-FFF2-40B4-BE49-F238E27FC236}">
                <a16:creationId xmlns:a16="http://schemas.microsoft.com/office/drawing/2014/main" id="{DD1C98AB-D8A0-4368-8B8F-6651CB5C1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226" y="5574012"/>
            <a:ext cx="4052841" cy="7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59588AA6-E49F-4235-BA08-D6A7AC75FF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660" y="1959237"/>
            <a:ext cx="2857899" cy="1209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F9CC3-803B-4869-9B8D-D71D8B1102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9" y="3356025"/>
            <a:ext cx="3533172" cy="1854915"/>
          </a:xfrm>
          <a:prstGeom prst="rect">
            <a:avLst/>
          </a:prstGeom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F8035F-45E9-4F13-A5DD-D52E091C65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08" y="2799694"/>
            <a:ext cx="5063738" cy="307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B0B6-5A41-4B21-8FCD-68BF5FA0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Ákvörðun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lyfjamarks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E4258-0AFB-4C97-8457-4F3433F14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988840"/>
            <a:ext cx="4164787" cy="12192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5C14058-F88F-4CB0-A4BA-7D3BC2F32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2" y="1864161"/>
            <a:ext cx="2880320" cy="190101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5847A44-F2C7-491F-9BB4-DDAE854D5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933056"/>
            <a:ext cx="2715730" cy="1901011"/>
          </a:xfrm>
          <a:prstGeom prst="rect">
            <a:avLst/>
          </a:prstGeom>
        </p:spPr>
      </p:pic>
      <p:pic>
        <p:nvPicPr>
          <p:cNvPr id="8" name="Picture 7" descr="Genomics CRO - contract research organization">
            <a:extLst>
              <a:ext uri="{FF2B5EF4-FFF2-40B4-BE49-F238E27FC236}">
                <a16:creationId xmlns:a16="http://schemas.microsoft.com/office/drawing/2014/main" id="{036D9B9F-CE9C-4E4A-ADE6-F757B30FF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3" y="5092099"/>
            <a:ext cx="2676617" cy="3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B0B6-5A41-4B21-8FCD-68BF5FA0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Uppgötvun</a:t>
            </a:r>
            <a:r>
              <a:rPr lang="en-GB" dirty="0">
                <a:solidFill>
                  <a:schemeClr val="bg1"/>
                </a:solidFill>
              </a:rPr>
              <a:t> og </a:t>
            </a:r>
            <a:r>
              <a:rPr lang="en-GB" dirty="0" err="1">
                <a:solidFill>
                  <a:schemeClr val="bg1"/>
                </a:solidFill>
              </a:rPr>
              <a:t>bestun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lyfjavísis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2" descr="Bioanalytical services for the pharmaceutical industry">
            <a:extLst>
              <a:ext uri="{FF2B5EF4-FFF2-40B4-BE49-F238E27FC236}">
                <a16:creationId xmlns:a16="http://schemas.microsoft.com/office/drawing/2014/main" id="{EEA46EA0-0F96-411E-897F-CC82A5BE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6" y="2500054"/>
            <a:ext cx="2836657" cy="9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3z">
            <a:hlinkClick r:id="rId5"/>
            <a:extLst>
              <a:ext uri="{FF2B5EF4-FFF2-40B4-BE49-F238E27FC236}">
                <a16:creationId xmlns:a16="http://schemas.microsoft.com/office/drawing/2014/main" id="{9D8D8260-3CC9-475A-A1F6-FA0390AA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2268696"/>
            <a:ext cx="1699164" cy="105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5EA4AC-146C-4C29-815A-FBDFF198C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551394"/>
            <a:ext cx="2076450" cy="7762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D239D3-1647-4212-85BE-6D677AF166A5}"/>
              </a:ext>
            </a:extLst>
          </p:cNvPr>
          <p:cNvSpPr txBox="1"/>
          <p:nvPr/>
        </p:nvSpPr>
        <p:spPr>
          <a:xfrm>
            <a:off x="4626724" y="3459863"/>
            <a:ext cx="2363941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Contract Research Organization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19F9E8-605F-43AA-9124-58148208F658}"/>
              </a:ext>
            </a:extLst>
          </p:cNvPr>
          <p:cNvSpPr txBox="1"/>
          <p:nvPr/>
        </p:nvSpPr>
        <p:spPr>
          <a:xfrm>
            <a:off x="8286343" y="3496782"/>
            <a:ext cx="2344573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Contract Research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32B52-137D-41DB-A1BC-22F63FD31D80}"/>
              </a:ext>
            </a:extLst>
          </p:cNvPr>
          <p:cNvSpPr txBox="1"/>
          <p:nvPr/>
        </p:nvSpPr>
        <p:spPr>
          <a:xfrm>
            <a:off x="596499" y="3527559"/>
            <a:ext cx="3696684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Bioanalytical services for the pharmaceutical industry</a:t>
            </a:r>
          </a:p>
        </p:txBody>
      </p:sp>
    </p:spTree>
    <p:extLst>
      <p:ext uri="{BB962C8B-B14F-4D97-AF65-F5344CB8AC3E}">
        <p14:creationId xmlns:p14="http://schemas.microsoft.com/office/powerpoint/2010/main" val="729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B0B6-5A41-4B21-8FCD-68BF5FA0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Seinni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stig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þróunar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4" descr="Contract manufacturing services">
            <a:extLst>
              <a:ext uri="{FF2B5EF4-FFF2-40B4-BE49-F238E27FC236}">
                <a16:creationId xmlns:a16="http://schemas.microsoft.com/office/drawing/2014/main" id="{A6CA9DD4-9025-4164-BD0A-78E01C9A678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0058" y="2176300"/>
            <a:ext cx="2780392" cy="13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ntract development of generic drugs">
            <a:extLst>
              <a:ext uri="{FF2B5EF4-FFF2-40B4-BE49-F238E27FC236}">
                <a16:creationId xmlns:a16="http://schemas.microsoft.com/office/drawing/2014/main" id="{082B12E5-4D0A-4D3E-B6E1-AFB862A40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6" y="4228143"/>
            <a:ext cx="1924319" cy="409632"/>
          </a:xfrm>
          <a:prstGeom prst="rect">
            <a:avLst/>
          </a:prstGeom>
        </p:spPr>
      </p:pic>
      <p:pic>
        <p:nvPicPr>
          <p:cNvPr id="16" name="Picture 15" descr="CRO - klínískar rannsóknir">
            <a:extLst>
              <a:ext uri="{FF2B5EF4-FFF2-40B4-BE49-F238E27FC236}">
                <a16:creationId xmlns:a16="http://schemas.microsoft.com/office/drawing/2014/main" id="{C611D3C7-6BF7-4710-9E7C-DFA1B4B7C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7" y="2708920"/>
            <a:ext cx="1733792" cy="342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35317D-4E88-4BEF-9FC8-F346CAAE5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2132856"/>
            <a:ext cx="2164081" cy="1219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F96595-F80A-4DD9-B124-89FBA3D934D0}"/>
              </a:ext>
            </a:extLst>
          </p:cNvPr>
          <p:cNvSpPr txBox="1"/>
          <p:nvPr/>
        </p:nvSpPr>
        <p:spPr>
          <a:xfrm>
            <a:off x="514442" y="3170004"/>
            <a:ext cx="2627642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CRO - </a:t>
            </a:r>
            <a:r>
              <a:rPr lang="en-GB" sz="1600" dirty="0" err="1">
                <a:solidFill>
                  <a:srgbClr val="89594B"/>
                </a:solidFill>
              </a:rPr>
              <a:t>klínískar</a:t>
            </a:r>
            <a:r>
              <a:rPr lang="en-GB" sz="1600" dirty="0">
                <a:solidFill>
                  <a:srgbClr val="89594B"/>
                </a:solidFill>
              </a:rPr>
              <a:t> </a:t>
            </a:r>
            <a:r>
              <a:rPr lang="en-GB" sz="1600" dirty="0" err="1">
                <a:solidFill>
                  <a:srgbClr val="89594B"/>
                </a:solidFill>
              </a:rPr>
              <a:t>rannsóknir</a:t>
            </a:r>
            <a:endParaRPr lang="en-GB" sz="1600" dirty="0">
              <a:solidFill>
                <a:srgbClr val="89594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62BC8-3697-4190-A0DC-5AB0B70BCDC2}"/>
              </a:ext>
            </a:extLst>
          </p:cNvPr>
          <p:cNvSpPr txBox="1"/>
          <p:nvPr/>
        </p:nvSpPr>
        <p:spPr>
          <a:xfrm>
            <a:off x="4222204" y="3610038"/>
            <a:ext cx="2592287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Contract manufacturing services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ECE102-7EB0-460D-B8FB-C9087976D86E}"/>
              </a:ext>
            </a:extLst>
          </p:cNvPr>
          <p:cNvSpPr txBox="1"/>
          <p:nvPr/>
        </p:nvSpPr>
        <p:spPr>
          <a:xfrm>
            <a:off x="853242" y="5028681"/>
            <a:ext cx="2769151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Contract development of generic drugs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82CF5A-0276-4BDE-85E7-1FF817DF90AC}"/>
              </a:ext>
            </a:extLst>
          </p:cNvPr>
          <p:cNvSpPr txBox="1"/>
          <p:nvPr/>
        </p:nvSpPr>
        <p:spPr>
          <a:xfrm>
            <a:off x="8902724" y="3352056"/>
            <a:ext cx="2164081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>
                <a:solidFill>
                  <a:srgbClr val="89594B"/>
                </a:solidFill>
              </a:rPr>
              <a:t>Contract manufacturing services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162073F3-567A-44B0-8A22-76092EA65B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14" y="4452121"/>
            <a:ext cx="1962023" cy="1373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5B799-D576-4208-94E3-7788330753CD}"/>
              </a:ext>
            </a:extLst>
          </p:cNvPr>
          <p:cNvSpPr txBox="1"/>
          <p:nvPr/>
        </p:nvSpPr>
        <p:spPr>
          <a:xfrm>
            <a:off x="4326049" y="6072390"/>
            <a:ext cx="2769151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600" dirty="0" err="1">
                <a:solidFill>
                  <a:srgbClr val="89594B"/>
                </a:solidFill>
              </a:rPr>
              <a:t>Klínískar</a:t>
            </a:r>
            <a:r>
              <a:rPr lang="en-GB" sz="1600" dirty="0">
                <a:solidFill>
                  <a:srgbClr val="89594B"/>
                </a:solidFill>
              </a:rPr>
              <a:t> </a:t>
            </a:r>
            <a:r>
              <a:rPr lang="en-GB" sz="1600" dirty="0" err="1">
                <a:solidFill>
                  <a:srgbClr val="89594B"/>
                </a:solidFill>
              </a:rPr>
              <a:t>rannsóknir</a:t>
            </a:r>
            <a:r>
              <a:rPr lang="en-GB" sz="1600" dirty="0">
                <a:solidFill>
                  <a:srgbClr val="89594B"/>
                </a:solidFill>
              </a:rPr>
              <a:t> (41)</a:t>
            </a:r>
          </a:p>
        </p:txBody>
      </p:sp>
    </p:spTree>
    <p:extLst>
      <p:ext uri="{BB962C8B-B14F-4D97-AF65-F5344CB8AC3E}">
        <p14:creationId xmlns:p14="http://schemas.microsoft.com/office/powerpoint/2010/main" val="327212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4000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1647-B134-4A00-8C0F-D4AF350F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300 </a:t>
            </a:r>
            <a:r>
              <a:rPr lang="en-GB" dirty="0" err="1">
                <a:solidFill>
                  <a:schemeClr val="bg1"/>
                </a:solidFill>
              </a:rPr>
              <a:t>mest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tilvitnuðu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greinar</a:t>
            </a:r>
            <a:r>
              <a:rPr lang="en-GB" dirty="0">
                <a:solidFill>
                  <a:schemeClr val="bg1"/>
                </a:solidFill>
              </a:rPr>
              <a:t> 2010-2014, </a:t>
            </a:r>
            <a:r>
              <a:rPr lang="en-GB" dirty="0" err="1">
                <a:solidFill>
                  <a:schemeClr val="bg1"/>
                </a:solidFill>
              </a:rPr>
              <a:t>höfundur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tengdur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íslenskri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stofnun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C44C463-7FDD-4DB7-8F44-B50772CB6D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32814251"/>
              </p:ext>
            </p:extLst>
          </p:nvPr>
        </p:nvGraphicFramePr>
        <p:xfrm>
          <a:off x="914400" y="1803400"/>
          <a:ext cx="10360025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62AB831-2D0C-487E-9C59-6C209B18BA3A}"/>
              </a:ext>
            </a:extLst>
          </p:cNvPr>
          <p:cNvSpPr/>
          <p:nvPr/>
        </p:nvSpPr>
        <p:spPr>
          <a:xfrm>
            <a:off x="6598468" y="6375400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Web of Science: Times cited, 2010-2014, affiliation Iceland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0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2000"/>
            <a:lum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6C1D3-2F1E-411B-B0A2-1B94C355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Lífvísindi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eru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kjarnafærni</a:t>
            </a:r>
            <a:r>
              <a:rPr lang="en-GB" dirty="0">
                <a:solidFill>
                  <a:schemeClr val="bg1"/>
                </a:solidFill>
              </a:rPr>
              <a:t> á </a:t>
            </a:r>
            <a:r>
              <a:rPr lang="en-GB" dirty="0" err="1">
                <a:solidFill>
                  <a:schemeClr val="bg1"/>
                </a:solidFill>
              </a:rPr>
              <a:t>Íslandi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D8905-3E69-4226-8103-02044F476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9212698" cy="4470400"/>
          </a:xfrm>
        </p:spPr>
        <p:txBody>
          <a:bodyPr>
            <a:normAutofit fontScale="92500"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Lífvísindi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eru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kjarnafærni</a:t>
            </a:r>
            <a:r>
              <a:rPr lang="en-GB" sz="2800" dirty="0">
                <a:solidFill>
                  <a:schemeClr val="bg1"/>
                </a:solidFill>
              </a:rPr>
              <a:t> á </a:t>
            </a:r>
            <a:r>
              <a:rPr lang="en-GB" sz="2800" dirty="0" err="1">
                <a:solidFill>
                  <a:schemeClr val="bg1"/>
                </a:solidFill>
              </a:rPr>
              <a:t>Íslandi</a:t>
            </a:r>
            <a:r>
              <a:rPr lang="en-GB" sz="2800" dirty="0">
                <a:solidFill>
                  <a:schemeClr val="bg1"/>
                </a:solidFill>
              </a:rPr>
              <a:t> (“core competence”)</a:t>
            </a:r>
          </a:p>
          <a:p>
            <a:r>
              <a:rPr lang="en-GB" sz="2800" dirty="0" err="1">
                <a:solidFill>
                  <a:schemeClr val="bg1"/>
                </a:solidFill>
              </a:rPr>
              <a:t>Hér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starfa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gríðarlega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öflugar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rannsóknarstofnanir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err="1">
                <a:solidFill>
                  <a:schemeClr val="bg1"/>
                </a:solidFill>
              </a:rPr>
              <a:t>Eftirtektarverður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árangur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samheitalyfjafyrirtækja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err="1">
                <a:solidFill>
                  <a:schemeClr val="bg1"/>
                </a:solidFill>
              </a:rPr>
              <a:t>Flóra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minni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fyrirtækja</a:t>
            </a: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err="1">
                <a:solidFill>
                  <a:schemeClr val="bg1"/>
                </a:solidFill>
              </a:rPr>
              <a:t>Stefnumörkun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stjórnvalda</a:t>
            </a:r>
            <a:r>
              <a:rPr lang="en-GB" sz="2800" dirty="0">
                <a:solidFill>
                  <a:schemeClr val="bg1"/>
                </a:solidFill>
              </a:rPr>
              <a:t> í </a:t>
            </a:r>
            <a:r>
              <a:rPr lang="en-GB" sz="2800" dirty="0" err="1">
                <a:solidFill>
                  <a:schemeClr val="bg1"/>
                </a:solidFill>
              </a:rPr>
              <a:t>nýsköpun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taki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mið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af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færni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RANNÍS </a:t>
            </a:r>
            <a:r>
              <a:rPr lang="en-GB" sz="2800" dirty="0" err="1">
                <a:solidFill>
                  <a:schemeClr val="bg1"/>
                </a:solidFill>
              </a:rPr>
              <a:t>marki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stefnu</a:t>
            </a:r>
            <a:r>
              <a:rPr lang="en-GB" sz="2800" dirty="0">
                <a:solidFill>
                  <a:schemeClr val="bg1"/>
                </a:solidFill>
              </a:rPr>
              <a:t> um </a:t>
            </a:r>
            <a:r>
              <a:rPr lang="en-GB" sz="2800" dirty="0" err="1">
                <a:solidFill>
                  <a:schemeClr val="bg1"/>
                </a:solidFill>
              </a:rPr>
              <a:t>sérhæfðari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samkeppnissjóði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5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AB1D0-E0DA-46D9-B89F-6B7F5D47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55" y="5200879"/>
            <a:ext cx="8080343" cy="8021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BakHjarlar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961" y="629042"/>
            <a:ext cx="1216899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202" y="635538"/>
            <a:ext cx="680231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3674" y="992190"/>
            <a:ext cx="1371600" cy="2356163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4625" y="1477941"/>
            <a:ext cx="1091975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372" y="2856071"/>
            <a:ext cx="2339464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08498" y="2799250"/>
            <a:ext cx="1911096" cy="19799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4001" y="673132"/>
            <a:ext cx="1979957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987C4E-430B-49E1-8E8A-1D55F6F0F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93" y="888576"/>
            <a:ext cx="1684573" cy="1745671"/>
          </a:xfrm>
          <a:prstGeom prst="rect">
            <a:avLst/>
          </a:prstGeom>
        </p:spPr>
      </p:pic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39791" y="795303"/>
            <a:ext cx="1399032" cy="11503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F6DB849-BF55-4417-8F99-EF22B47DD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34" y="3037579"/>
            <a:ext cx="1631512" cy="155401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0458" y="2850674"/>
            <a:ext cx="2715437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3752" y="3250227"/>
            <a:ext cx="1911096" cy="1100464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1477" y="1485831"/>
            <a:ext cx="25365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B4137E72-526F-4483-A36E-D4EAA6757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1639389"/>
            <a:ext cx="1393105" cy="1044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CE1F99-C1DF-4F26-930A-10D97DE22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7" y="652860"/>
            <a:ext cx="981695" cy="77553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4324" y="2069831"/>
            <a:ext cx="2789128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9CF88E5B-4CBF-46BD-98CF-E487A40CD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614" y="2265082"/>
            <a:ext cx="2312547" cy="2288408"/>
          </a:xfrm>
          <a:prstGeom prst="rect">
            <a:avLst/>
          </a:prstGeom>
        </p:spPr>
      </p:pic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0603" y="4724529"/>
            <a:ext cx="325516" cy="406635"/>
          </a:xfrm>
          <a:prstGeom prst="rtTriangle">
            <a:avLst/>
          </a:prstGeom>
          <a:solidFill>
            <a:srgbClr val="9B3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8D8AC94-3609-4D2F-B513-9A912B30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71" y="2996003"/>
            <a:ext cx="1979956" cy="16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495DA4-73CF-491A-9673-D42662835CA3}"/>
              </a:ext>
            </a:extLst>
          </p:cNvPr>
          <p:cNvSpPr txBox="1"/>
          <p:nvPr/>
        </p:nvSpPr>
        <p:spPr>
          <a:xfrm>
            <a:off x="4438228" y="6103750"/>
            <a:ext cx="326884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egill@akthelia.is</a:t>
            </a:r>
          </a:p>
        </p:txBody>
      </p:sp>
    </p:spTree>
    <p:extLst>
      <p:ext uri="{BB962C8B-B14F-4D97-AF65-F5344CB8AC3E}">
        <p14:creationId xmlns:p14="http://schemas.microsoft.com/office/powerpoint/2010/main" val="13488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DE8BCD-EE34-4741-94CA-0C49802E4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88640"/>
            <a:ext cx="8475907" cy="1728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76755-E4A4-49C5-977D-4DC4930BCE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4" b="-1134"/>
          <a:stretch/>
        </p:blipFill>
        <p:spPr>
          <a:xfrm>
            <a:off x="3214092" y="2047204"/>
            <a:ext cx="5344271" cy="48107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901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1AD07-8CA7-41A0-BB9A-3E602A98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135B1-A840-49C1-8D90-94B3EF21B0BF}" type="slidenum">
              <a:rPr lang="is-IS" smtClean="0"/>
              <a:pPr>
                <a:defRPr/>
              </a:pPr>
              <a:t>4</a:t>
            </a:fld>
            <a:endParaRPr lang="is-I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D4EB60-336D-4C1A-8EF6-A34B3DF08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287528"/>
            <a:ext cx="10137304" cy="53033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62271-D21E-43D3-8E45-0D43885BEECA}"/>
              </a:ext>
            </a:extLst>
          </p:cNvPr>
          <p:cNvSpPr/>
          <p:nvPr/>
        </p:nvSpPr>
        <p:spPr>
          <a:xfrm>
            <a:off x="6886500" y="2911996"/>
            <a:ext cx="3312368" cy="462224"/>
          </a:xfrm>
          <a:prstGeom prst="roundRect">
            <a:avLst/>
          </a:prstGeom>
          <a:noFill/>
          <a:ln w="53975">
            <a:solidFill>
              <a:srgbClr val="C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29EFAB-5AB3-414B-940F-DB9E6B415D91}"/>
              </a:ext>
            </a:extLst>
          </p:cNvPr>
          <p:cNvSpPr/>
          <p:nvPr/>
        </p:nvSpPr>
        <p:spPr>
          <a:xfrm>
            <a:off x="6886500" y="465521"/>
            <a:ext cx="3312368" cy="462224"/>
          </a:xfrm>
          <a:prstGeom prst="roundRect">
            <a:avLst/>
          </a:prstGeom>
          <a:noFill/>
          <a:ln w="53975">
            <a:solidFill>
              <a:schemeClr val="accent6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0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9729-4A73-4F82-9C3E-99152EBF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63" y="1052736"/>
            <a:ext cx="10360501" cy="649064"/>
          </a:xfrm>
        </p:spPr>
        <p:txBody>
          <a:bodyPr/>
          <a:lstStyle/>
          <a:p>
            <a:r>
              <a:rPr lang="en-GB" dirty="0" err="1"/>
              <a:t>Bakteríudrepandi</a:t>
            </a:r>
            <a:r>
              <a:rPr lang="en-GB" dirty="0"/>
              <a:t> </a:t>
            </a:r>
            <a:r>
              <a:rPr lang="en-GB" dirty="0" err="1"/>
              <a:t>peptíð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E8E68-A2B8-4A16-ACC0-70E0E0E16950}"/>
              </a:ext>
            </a:extLst>
          </p:cNvPr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alpha val="0"/>
                  <a:lumMod val="34000"/>
                </a:schemeClr>
              </a:gs>
              <a:gs pos="100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lnSpcReduction="10000"/>
          </a:bodyPr>
          <a:lstStyle/>
          <a:p>
            <a:r>
              <a:rPr lang="en-US" sz="2400" dirty="0" err="1"/>
              <a:t>Lítil</a:t>
            </a:r>
            <a:r>
              <a:rPr lang="en-US" sz="2400" dirty="0"/>
              <a:t> </a:t>
            </a:r>
            <a:r>
              <a:rPr lang="en-US" sz="2400" dirty="0" err="1"/>
              <a:t>prótein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finnast</a:t>
            </a:r>
            <a:r>
              <a:rPr lang="en-US" sz="2400" dirty="0"/>
              <a:t> í </a:t>
            </a:r>
            <a:r>
              <a:rPr lang="en-US" sz="2400" dirty="0" err="1"/>
              <a:t>öllum</a:t>
            </a:r>
            <a:r>
              <a:rPr lang="en-US" sz="2400" dirty="0"/>
              <a:t> </a:t>
            </a:r>
            <a:r>
              <a:rPr lang="en-US" sz="2400" dirty="0" err="1"/>
              <a:t>fjölfrumungum</a:t>
            </a:r>
            <a:r>
              <a:rPr lang="en-US" sz="2400" dirty="0"/>
              <a:t> </a:t>
            </a:r>
            <a:r>
              <a:rPr lang="en-US" sz="2400" dirty="0" err="1"/>
              <a:t>þar</a:t>
            </a:r>
            <a:r>
              <a:rPr lang="en-US" sz="2400" dirty="0"/>
              <a:t> </a:t>
            </a:r>
            <a:r>
              <a:rPr lang="en-US" sz="2400" dirty="0" err="1"/>
              <a:t>með</a:t>
            </a:r>
            <a:r>
              <a:rPr lang="en-US" sz="2400" dirty="0"/>
              <a:t> </a:t>
            </a:r>
            <a:r>
              <a:rPr lang="en-US" sz="2400" dirty="0" err="1"/>
              <a:t>talið</a:t>
            </a:r>
            <a:r>
              <a:rPr lang="en-US" sz="2400" dirty="0"/>
              <a:t> </a:t>
            </a:r>
            <a:r>
              <a:rPr lang="en-US" sz="2400" dirty="0" err="1"/>
              <a:t>mönnum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Peptíðin</a:t>
            </a:r>
            <a:r>
              <a:rPr lang="en-US" sz="2400" dirty="0"/>
              <a:t> </a:t>
            </a:r>
            <a:r>
              <a:rPr lang="en-US" sz="2400" dirty="0" err="1"/>
              <a:t>eru</a:t>
            </a:r>
            <a:r>
              <a:rPr lang="en-US" sz="2400" dirty="0"/>
              <a:t> </a:t>
            </a:r>
            <a:r>
              <a:rPr lang="en-US" sz="2400" dirty="0" err="1"/>
              <a:t>meðal</a:t>
            </a:r>
            <a:r>
              <a:rPr lang="en-US" sz="2400" dirty="0"/>
              <a:t> </a:t>
            </a:r>
            <a:r>
              <a:rPr lang="en-US" sz="2400" dirty="0" err="1"/>
              <a:t>annars</a:t>
            </a:r>
            <a:r>
              <a:rPr lang="en-US" sz="2400" dirty="0"/>
              <a:t> </a:t>
            </a:r>
            <a:r>
              <a:rPr lang="en-US" sz="2400" dirty="0" err="1"/>
              <a:t>framleidd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þekjufrumum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átfrumum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fyrsta</a:t>
            </a:r>
            <a:r>
              <a:rPr lang="en-US" sz="2400" dirty="0"/>
              <a:t> </a:t>
            </a:r>
            <a:r>
              <a:rPr lang="en-US" sz="2400" dirty="0" err="1"/>
              <a:t>víglínan</a:t>
            </a:r>
            <a:r>
              <a:rPr lang="en-US" sz="2400" dirty="0"/>
              <a:t> </a:t>
            </a:r>
            <a:r>
              <a:rPr lang="en-US" sz="2400" dirty="0" err="1"/>
              <a:t>gagnvart</a:t>
            </a:r>
            <a:r>
              <a:rPr lang="en-US" sz="2400" dirty="0"/>
              <a:t> </a:t>
            </a:r>
            <a:r>
              <a:rPr lang="en-US" sz="2400" dirty="0" err="1"/>
              <a:t>árásum</a:t>
            </a:r>
            <a:r>
              <a:rPr lang="en-US" sz="2400" dirty="0"/>
              <a:t> </a:t>
            </a:r>
            <a:r>
              <a:rPr lang="en-US" sz="2400" dirty="0" err="1"/>
              <a:t>baktería</a:t>
            </a:r>
            <a:r>
              <a:rPr lang="en-US" sz="2400" dirty="0"/>
              <a:t>, </a:t>
            </a:r>
            <a:r>
              <a:rPr lang="en-US" sz="2400" dirty="0" err="1"/>
              <a:t>sveppa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vírusa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Fjöldamörg</a:t>
            </a:r>
            <a:r>
              <a:rPr lang="en-US" sz="2400" dirty="0"/>
              <a:t> </a:t>
            </a:r>
            <a:r>
              <a:rPr lang="en-US" sz="2400" dirty="0" err="1"/>
              <a:t>peptíð</a:t>
            </a:r>
            <a:r>
              <a:rPr lang="en-US" sz="2400" dirty="0"/>
              <a:t> </a:t>
            </a:r>
            <a:r>
              <a:rPr lang="en-US" sz="2400" dirty="0" err="1"/>
              <a:t>eru</a:t>
            </a:r>
            <a:r>
              <a:rPr lang="en-US" sz="2400" dirty="0"/>
              <a:t> </a:t>
            </a:r>
            <a:r>
              <a:rPr lang="en-US" sz="2400" dirty="0" err="1"/>
              <a:t>framleidd</a:t>
            </a:r>
            <a:r>
              <a:rPr lang="en-US" sz="2400" dirty="0"/>
              <a:t> </a:t>
            </a:r>
            <a:r>
              <a:rPr lang="en-US" sz="2400" dirty="0" err="1"/>
              <a:t>með</a:t>
            </a:r>
            <a:r>
              <a:rPr lang="en-US" sz="2400" dirty="0"/>
              <a:t> </a:t>
            </a:r>
            <a:r>
              <a:rPr lang="en-US" sz="2400" dirty="0" err="1"/>
              <a:t>mismunandi</a:t>
            </a:r>
            <a:r>
              <a:rPr lang="en-US" sz="2400" dirty="0"/>
              <a:t> </a:t>
            </a:r>
            <a:r>
              <a:rPr lang="en-US" sz="2400" dirty="0" err="1"/>
              <a:t>virkni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eiginleika</a:t>
            </a:r>
            <a:endParaRPr lang="en-US" sz="2400" dirty="0"/>
          </a:p>
          <a:p>
            <a:pPr lvl="1"/>
            <a:r>
              <a:rPr lang="en-US" sz="1800" dirty="0" err="1"/>
              <a:t>Minnkar</a:t>
            </a:r>
            <a:r>
              <a:rPr lang="en-US" sz="1800" dirty="0"/>
              <a:t> </a:t>
            </a:r>
            <a:r>
              <a:rPr lang="en-US" sz="1800" dirty="0" err="1"/>
              <a:t>líkur</a:t>
            </a:r>
            <a:r>
              <a:rPr lang="en-US" sz="1800" dirty="0"/>
              <a:t> á </a:t>
            </a:r>
            <a:r>
              <a:rPr lang="en-US" sz="1800" dirty="0" err="1"/>
              <a:t>á</a:t>
            </a:r>
            <a:r>
              <a:rPr lang="en-US" sz="1800" dirty="0"/>
              <a:t> </a:t>
            </a:r>
            <a:r>
              <a:rPr lang="en-US" sz="1800" dirty="0" err="1"/>
              <a:t>sýklarnir</a:t>
            </a:r>
            <a:r>
              <a:rPr lang="en-US" sz="1800" dirty="0"/>
              <a:t> </a:t>
            </a:r>
            <a:r>
              <a:rPr lang="en-US" sz="1800" dirty="0" err="1"/>
              <a:t>þrói</a:t>
            </a:r>
            <a:r>
              <a:rPr lang="en-US" sz="1800" dirty="0"/>
              <a:t> </a:t>
            </a:r>
            <a:r>
              <a:rPr lang="en-US" sz="1800" dirty="0" err="1"/>
              <a:t>ónæmi</a:t>
            </a:r>
            <a:r>
              <a:rPr lang="en-US" sz="1800" dirty="0"/>
              <a:t>.</a:t>
            </a:r>
          </a:p>
          <a:p>
            <a:r>
              <a:rPr lang="en-US" sz="2400" dirty="0" err="1"/>
              <a:t>Peptíðin</a:t>
            </a:r>
            <a:r>
              <a:rPr lang="en-US" sz="2400" dirty="0"/>
              <a:t> </a:t>
            </a:r>
            <a:r>
              <a:rPr lang="en-US" sz="2400" dirty="0" err="1"/>
              <a:t>drepa</a:t>
            </a:r>
            <a:r>
              <a:rPr lang="en-US" sz="2400" dirty="0"/>
              <a:t> </a:t>
            </a:r>
            <a:r>
              <a:rPr lang="en-US" sz="2400" dirty="0" err="1"/>
              <a:t>sýkla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hreinsa</a:t>
            </a:r>
            <a:r>
              <a:rPr lang="en-US" sz="2400" dirty="0"/>
              <a:t> </a:t>
            </a:r>
            <a:r>
              <a:rPr lang="en-US" sz="2400" dirty="0" err="1"/>
              <a:t>út</a:t>
            </a:r>
            <a:r>
              <a:rPr lang="en-US" sz="2400" dirty="0"/>
              <a:t> </a:t>
            </a:r>
            <a:r>
              <a:rPr lang="en-US" sz="2400" dirty="0" err="1"/>
              <a:t>sýkingar</a:t>
            </a:r>
            <a:endParaRPr lang="en-US" sz="2400" dirty="0"/>
          </a:p>
          <a:p>
            <a:pPr lvl="1"/>
            <a:r>
              <a:rPr lang="en-US" sz="1800" dirty="0" err="1"/>
              <a:t>Einnig</a:t>
            </a:r>
            <a:r>
              <a:rPr lang="en-US" sz="1800" dirty="0"/>
              <a:t> </a:t>
            </a:r>
            <a:r>
              <a:rPr lang="en-US" sz="1800" dirty="0" err="1"/>
              <a:t>sýkingar</a:t>
            </a:r>
            <a:r>
              <a:rPr lang="en-US" sz="1800" dirty="0"/>
              <a:t> </a:t>
            </a:r>
            <a:r>
              <a:rPr lang="en-US" sz="1800" dirty="0" err="1"/>
              <a:t>af</a:t>
            </a:r>
            <a:r>
              <a:rPr lang="en-US" sz="1800" dirty="0"/>
              <a:t> </a:t>
            </a:r>
            <a:r>
              <a:rPr lang="en-US" sz="1800" dirty="0" err="1"/>
              <a:t>völdum</a:t>
            </a:r>
            <a:r>
              <a:rPr lang="en-US" sz="1800" dirty="0"/>
              <a:t> </a:t>
            </a:r>
            <a:r>
              <a:rPr lang="en-US" sz="1800" dirty="0" err="1"/>
              <a:t>lyfjaónæmra</a:t>
            </a:r>
            <a:r>
              <a:rPr lang="en-US" sz="1800" dirty="0"/>
              <a:t> </a:t>
            </a:r>
            <a:r>
              <a:rPr lang="en-US" sz="1800" dirty="0" err="1"/>
              <a:t>sýkla</a:t>
            </a:r>
            <a:endParaRPr lang="en-US" sz="1800" dirty="0"/>
          </a:p>
          <a:p>
            <a:r>
              <a:rPr lang="en-US" sz="2400" dirty="0" err="1"/>
              <a:t>Sumir</a:t>
            </a:r>
            <a:r>
              <a:rPr lang="en-US" sz="2400" dirty="0"/>
              <a:t> </a:t>
            </a:r>
            <a:r>
              <a:rPr lang="en-US" sz="2400" dirty="0" err="1"/>
              <a:t>skæðir</a:t>
            </a:r>
            <a:r>
              <a:rPr lang="en-US" sz="2400" dirty="0"/>
              <a:t> </a:t>
            </a:r>
            <a:r>
              <a:rPr lang="en-US" sz="2400" dirty="0" err="1"/>
              <a:t>sýklar</a:t>
            </a:r>
            <a:r>
              <a:rPr lang="en-US" sz="2400" dirty="0"/>
              <a:t> </a:t>
            </a:r>
            <a:r>
              <a:rPr lang="en-US" sz="2400" dirty="0" err="1"/>
              <a:t>hafa</a:t>
            </a:r>
            <a:r>
              <a:rPr lang="en-US" sz="2400" dirty="0"/>
              <a:t> </a:t>
            </a:r>
            <a:r>
              <a:rPr lang="en-US" sz="2400" dirty="0" err="1"/>
              <a:t>þróað</a:t>
            </a:r>
            <a:r>
              <a:rPr lang="en-US" sz="2400" dirty="0"/>
              <a:t> </a:t>
            </a:r>
            <a:r>
              <a:rPr lang="en-US" sz="2400" dirty="0" err="1"/>
              <a:t>eiginleika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slökkva</a:t>
            </a:r>
            <a:r>
              <a:rPr lang="en-US" sz="2400" dirty="0"/>
              <a:t> á </a:t>
            </a:r>
            <a:r>
              <a:rPr lang="en-US" sz="2400" dirty="0" err="1"/>
              <a:t>framleiðslu</a:t>
            </a:r>
            <a:r>
              <a:rPr lang="en-US" sz="2400" dirty="0"/>
              <a:t> </a:t>
            </a:r>
            <a:r>
              <a:rPr lang="en-US" sz="2400" dirty="0" err="1"/>
              <a:t>peptíðanna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346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8C23-F567-45A2-973B-73C61A2B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err="1">
                <a:solidFill>
                  <a:schemeClr val="bg1"/>
                </a:solidFill>
              </a:rPr>
              <a:t>Örvun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r>
              <a:rPr lang="en-GB" sz="4400" dirty="0" err="1">
                <a:solidFill>
                  <a:schemeClr val="bg1"/>
                </a:solidFill>
              </a:rPr>
              <a:t>meðfædds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  <a:r>
              <a:rPr lang="en-GB" sz="4400" dirty="0" err="1">
                <a:solidFill>
                  <a:schemeClr val="bg1"/>
                </a:solidFill>
              </a:rPr>
              <a:t>ónæmis</a:t>
            </a:r>
            <a:endParaRPr lang="is-IS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DED8-FA66-4083-B798-C4B2E3622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chemeClr val="bg1"/>
              </a:buClr>
            </a:pPr>
            <a:r>
              <a:rPr lang="en-GB" sz="3200" dirty="0" err="1">
                <a:solidFill>
                  <a:schemeClr val="bg1"/>
                </a:solidFill>
              </a:rPr>
              <a:t>Lyf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Aktheliu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endurræsa</a:t>
            </a:r>
            <a:r>
              <a:rPr lang="en-GB" sz="3200" dirty="0">
                <a:solidFill>
                  <a:schemeClr val="bg1"/>
                </a:solidFill>
              </a:rPr>
              <a:t> og </a:t>
            </a:r>
            <a:r>
              <a:rPr lang="en-GB" sz="3200" dirty="0" err="1">
                <a:solidFill>
                  <a:schemeClr val="bg1"/>
                </a:solidFill>
              </a:rPr>
              <a:t>örva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framleiðslu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bakteríudrepandi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peptíða</a:t>
            </a:r>
            <a:r>
              <a:rPr lang="en-GB" sz="3200" dirty="0">
                <a:solidFill>
                  <a:schemeClr val="bg1"/>
                </a:solidFill>
              </a:rPr>
              <a:t> og </a:t>
            </a:r>
            <a:r>
              <a:rPr lang="en-GB" sz="3200" dirty="0" err="1">
                <a:solidFill>
                  <a:schemeClr val="bg1"/>
                </a:solidFill>
              </a:rPr>
              <a:t>drepa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þannig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sýkla</a:t>
            </a:r>
            <a:r>
              <a:rPr lang="en-GB" sz="3200" dirty="0">
                <a:solidFill>
                  <a:schemeClr val="bg1"/>
                </a:solidFill>
              </a:rPr>
              <a:t> og </a:t>
            </a:r>
            <a:r>
              <a:rPr lang="en-GB" sz="3200" dirty="0" err="1">
                <a:solidFill>
                  <a:schemeClr val="bg1"/>
                </a:solidFill>
              </a:rPr>
              <a:t>hreinsa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sýkingar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  <a:p>
            <a:pPr>
              <a:buClr>
                <a:schemeClr val="bg1"/>
              </a:buClr>
            </a:pPr>
            <a:r>
              <a:rPr lang="en-GB" sz="3200" dirty="0" err="1">
                <a:solidFill>
                  <a:schemeClr val="bg1"/>
                </a:solidFill>
              </a:rPr>
              <a:t>Algerlega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ný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aðferðafræði</a:t>
            </a:r>
            <a:r>
              <a:rPr lang="en-GB" sz="3200" dirty="0">
                <a:solidFill>
                  <a:schemeClr val="bg1"/>
                </a:solidFill>
              </a:rPr>
              <a:t> við </a:t>
            </a:r>
            <a:r>
              <a:rPr lang="en-GB" sz="3200" dirty="0" err="1">
                <a:solidFill>
                  <a:schemeClr val="bg1"/>
                </a:solidFill>
              </a:rPr>
              <a:t>meðhöndlun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sýkinga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3200" dirty="0" err="1">
                <a:solidFill>
                  <a:schemeClr val="bg1"/>
                </a:solidFill>
              </a:rPr>
              <a:t>Virkar</a:t>
            </a:r>
            <a:r>
              <a:rPr lang="en-GB" sz="3200" dirty="0">
                <a:solidFill>
                  <a:schemeClr val="bg1"/>
                </a:solidFill>
              </a:rPr>
              <a:t> á </a:t>
            </a:r>
            <a:r>
              <a:rPr lang="en-GB" sz="3200" dirty="0" err="1">
                <a:solidFill>
                  <a:schemeClr val="bg1"/>
                </a:solidFill>
              </a:rPr>
              <a:t>sýklalyfjaónæmar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bakteríur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3200" dirty="0" err="1">
                <a:solidFill>
                  <a:schemeClr val="bg1"/>
                </a:solidFill>
              </a:rPr>
              <a:t>Bakteríur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mynda</a:t>
            </a:r>
            <a:r>
              <a:rPr lang="en-GB" sz="3200" dirty="0">
                <a:solidFill>
                  <a:schemeClr val="bg1"/>
                </a:solidFill>
              </a:rPr>
              <a:t> ekki </a:t>
            </a:r>
            <a:r>
              <a:rPr lang="en-GB" sz="3200" dirty="0" err="1">
                <a:solidFill>
                  <a:schemeClr val="bg1"/>
                </a:solidFill>
              </a:rPr>
              <a:t>ónæmi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3200" dirty="0" err="1">
                <a:solidFill>
                  <a:schemeClr val="bg1"/>
                </a:solidFill>
              </a:rPr>
              <a:t>Lyfin</a:t>
            </a:r>
            <a:r>
              <a:rPr lang="en-GB" sz="3200" dirty="0">
                <a:solidFill>
                  <a:schemeClr val="bg1"/>
                </a:solidFill>
              </a:rPr>
              <a:t> hafa </a:t>
            </a:r>
            <a:r>
              <a:rPr lang="en-GB" sz="3200" dirty="0" err="1">
                <a:solidFill>
                  <a:schemeClr val="bg1"/>
                </a:solidFill>
              </a:rPr>
              <a:t>lítil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áhrif</a:t>
            </a:r>
            <a:r>
              <a:rPr lang="en-GB" sz="3200" dirty="0">
                <a:solidFill>
                  <a:schemeClr val="bg1"/>
                </a:solidFill>
              </a:rPr>
              <a:t> á </a:t>
            </a:r>
            <a:r>
              <a:rPr lang="en-GB" sz="3200" dirty="0" err="1">
                <a:solidFill>
                  <a:schemeClr val="bg1"/>
                </a:solidFill>
              </a:rPr>
              <a:t>náttúrulega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örveruflóru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líkamans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3200" dirty="0" err="1">
                <a:solidFill>
                  <a:schemeClr val="bg1"/>
                </a:solidFill>
              </a:rPr>
              <a:t>Gefið</a:t>
            </a:r>
            <a:r>
              <a:rPr lang="en-GB" sz="3200" dirty="0">
                <a:solidFill>
                  <a:schemeClr val="bg1"/>
                </a:solidFill>
              </a:rPr>
              <a:t> á </a:t>
            </a:r>
            <a:r>
              <a:rPr lang="en-GB" sz="3200" dirty="0" err="1">
                <a:solidFill>
                  <a:schemeClr val="bg1"/>
                </a:solidFill>
              </a:rPr>
              <a:t>töfluformi</a:t>
            </a:r>
            <a:r>
              <a:rPr lang="en-GB" sz="3200" dirty="0">
                <a:solidFill>
                  <a:schemeClr val="bg1"/>
                </a:solidFill>
              </a:rPr>
              <a:t> – </a:t>
            </a:r>
            <a:r>
              <a:rPr lang="en-GB" sz="3200" dirty="0" err="1">
                <a:solidFill>
                  <a:schemeClr val="bg1"/>
                </a:solidFill>
              </a:rPr>
              <a:t>stök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tafla</a:t>
            </a:r>
            <a:endParaRPr lang="en-GB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117748" y="260648"/>
            <a:ext cx="8568952" cy="1224136"/>
          </a:xfrm>
          <a:solidFill>
            <a:schemeClr val="tx1">
              <a:alpha val="3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01600"/>
          </a:effectLst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ferli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frumlyfJaþróunar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row: Right 37">
            <a:extLst>
              <a:ext uri="{FF2B5EF4-FFF2-40B4-BE49-F238E27FC236}">
                <a16:creationId xmlns:a16="http://schemas.microsoft.com/office/drawing/2014/main" id="{AD0B1B91-8CB7-4BAC-B7FC-52112BC3E7AD}"/>
              </a:ext>
            </a:extLst>
          </p:cNvPr>
          <p:cNvSpPr/>
          <p:nvPr/>
        </p:nvSpPr>
        <p:spPr>
          <a:xfrm>
            <a:off x="4150196" y="910624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2E58A24E-111B-4CF2-814A-3627F3143507}"/>
              </a:ext>
            </a:extLst>
          </p:cNvPr>
          <p:cNvSpPr/>
          <p:nvPr/>
        </p:nvSpPr>
        <p:spPr>
          <a:xfrm>
            <a:off x="7838077" y="957851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23F7DE0-9232-4DFD-8DC8-A3E3A7047035}"/>
              </a:ext>
            </a:extLst>
          </p:cNvPr>
          <p:cNvSpPr/>
          <p:nvPr/>
        </p:nvSpPr>
        <p:spPr>
          <a:xfrm rot="5400000">
            <a:off x="9334773" y="2029571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08573308-EC90-4BDE-928A-82031702BD51}"/>
              </a:ext>
            </a:extLst>
          </p:cNvPr>
          <p:cNvSpPr/>
          <p:nvPr/>
        </p:nvSpPr>
        <p:spPr>
          <a:xfrm rot="10800000">
            <a:off x="7838077" y="3127182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F42AFBD-CD87-4716-BE9F-752DDB3B89BB}"/>
              </a:ext>
            </a:extLst>
          </p:cNvPr>
          <p:cNvSpPr/>
          <p:nvPr/>
        </p:nvSpPr>
        <p:spPr>
          <a:xfrm rot="10800000">
            <a:off x="4150196" y="3127182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C4BAB21-4FEF-4B18-AEB6-90E9569CD3CE}"/>
              </a:ext>
            </a:extLst>
          </p:cNvPr>
          <p:cNvSpPr/>
          <p:nvPr/>
        </p:nvSpPr>
        <p:spPr>
          <a:xfrm rot="5400000">
            <a:off x="2020930" y="4401108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496FF78-E2C7-4E6F-8031-3DF04B747728}"/>
              </a:ext>
            </a:extLst>
          </p:cNvPr>
          <p:cNvSpPr/>
          <p:nvPr/>
        </p:nvSpPr>
        <p:spPr>
          <a:xfrm>
            <a:off x="4150196" y="5517232"/>
            <a:ext cx="648072" cy="57606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0B9592-A152-4511-85E8-4A4E981F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45" y="630836"/>
            <a:ext cx="1777500" cy="1288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18C639-AE91-4F48-A05A-04A143EF9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23" y="620688"/>
            <a:ext cx="1757186" cy="1299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B845E-8888-4A60-B47A-A440D6882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87" y="732322"/>
            <a:ext cx="1411843" cy="118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FA77E9-555C-478C-B00E-33D7F3798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72" y="2882414"/>
            <a:ext cx="2021272" cy="1501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B21ED-5754-4A41-AD2D-BF78960A5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94" y="3095533"/>
            <a:ext cx="1411843" cy="1075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A15C3-C17D-42C0-A6C8-A70753FA8E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45" y="2950580"/>
            <a:ext cx="1411843" cy="1126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41BA0-50B4-4EA7-BEE7-E4728ED83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1" y="5268443"/>
            <a:ext cx="1391529" cy="1085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D8A7C-5143-4775-B0A2-36E4149E4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76" y="5197403"/>
            <a:ext cx="1168072" cy="1156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4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row: Right 37">
            <a:extLst>
              <a:ext uri="{FF2B5EF4-FFF2-40B4-BE49-F238E27FC236}">
                <a16:creationId xmlns:a16="http://schemas.microsoft.com/office/drawing/2014/main" id="{AD0B1B91-8CB7-4BAC-B7FC-52112BC3E7AD}"/>
              </a:ext>
            </a:extLst>
          </p:cNvPr>
          <p:cNvSpPr/>
          <p:nvPr/>
        </p:nvSpPr>
        <p:spPr>
          <a:xfrm>
            <a:off x="4150196" y="910624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2E58A24E-111B-4CF2-814A-3627F3143507}"/>
              </a:ext>
            </a:extLst>
          </p:cNvPr>
          <p:cNvSpPr/>
          <p:nvPr/>
        </p:nvSpPr>
        <p:spPr>
          <a:xfrm>
            <a:off x="7838077" y="957851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23F7DE0-9232-4DFD-8DC8-A3E3A7047035}"/>
              </a:ext>
            </a:extLst>
          </p:cNvPr>
          <p:cNvSpPr/>
          <p:nvPr/>
        </p:nvSpPr>
        <p:spPr>
          <a:xfrm rot="5400000">
            <a:off x="9334773" y="2029571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08573308-EC90-4BDE-928A-82031702BD51}"/>
              </a:ext>
            </a:extLst>
          </p:cNvPr>
          <p:cNvSpPr/>
          <p:nvPr/>
        </p:nvSpPr>
        <p:spPr>
          <a:xfrm rot="10800000">
            <a:off x="7838077" y="3226282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6F42AFBD-CD87-4716-BE9F-752DDB3B89BB}"/>
              </a:ext>
            </a:extLst>
          </p:cNvPr>
          <p:cNvSpPr/>
          <p:nvPr/>
        </p:nvSpPr>
        <p:spPr>
          <a:xfrm rot="10800000">
            <a:off x="4150196" y="3226282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C4BAB21-4FEF-4B18-AEB6-90E9569CD3CE}"/>
              </a:ext>
            </a:extLst>
          </p:cNvPr>
          <p:cNvSpPr/>
          <p:nvPr/>
        </p:nvSpPr>
        <p:spPr>
          <a:xfrm rot="5400000">
            <a:off x="2020930" y="4329100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496FF78-E2C7-4E6F-8031-3DF04B747728}"/>
              </a:ext>
            </a:extLst>
          </p:cNvPr>
          <p:cNvSpPr/>
          <p:nvPr/>
        </p:nvSpPr>
        <p:spPr>
          <a:xfrm>
            <a:off x="4150196" y="5517232"/>
            <a:ext cx="648072" cy="5760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u="sng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0B9592-A152-4511-85E8-4A4E981F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45" y="630836"/>
            <a:ext cx="1777500" cy="1288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18C639-AE91-4F48-A05A-04A143EF9BE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23" y="620688"/>
            <a:ext cx="1757186" cy="1299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B845E-8888-4A60-B47A-A440D68820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87" y="732322"/>
            <a:ext cx="1411843" cy="118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FA77E9-555C-478C-B00E-33D7F37986A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72" y="2880028"/>
            <a:ext cx="1901608" cy="1413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B21ED-5754-4A41-AD2D-BF78960A51F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94" y="2880028"/>
            <a:ext cx="1411843" cy="1075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A15C3-C17D-42C0-A6C8-A70753FA8EC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45" y="2833656"/>
            <a:ext cx="1411843" cy="1126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41BA0-50B4-4EA7-BEE7-E4728ED83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1" y="5268443"/>
            <a:ext cx="1391529" cy="1085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D8A7C-5143-4775-B0A2-36E4149E4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76" y="5197403"/>
            <a:ext cx="1168072" cy="1156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68482E-2CAC-4C17-A0D2-AAD8DD4DF8CE}"/>
              </a:ext>
            </a:extLst>
          </p:cNvPr>
          <p:cNvSpPr txBox="1"/>
          <p:nvPr/>
        </p:nvSpPr>
        <p:spPr>
          <a:xfrm>
            <a:off x="1710676" y="794885"/>
            <a:ext cx="1029449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$1m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9C7076-2E9A-4A1A-A4C6-D3D00DDA32BE}"/>
              </a:ext>
            </a:extLst>
          </p:cNvPr>
          <p:cNvSpPr txBox="1"/>
          <p:nvPr/>
        </p:nvSpPr>
        <p:spPr>
          <a:xfrm>
            <a:off x="5663131" y="766101"/>
            <a:ext cx="1029449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$3m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AFD92-14E5-4F38-9967-9681882DD8E6}"/>
              </a:ext>
            </a:extLst>
          </p:cNvPr>
          <p:cNvSpPr txBox="1"/>
          <p:nvPr/>
        </p:nvSpPr>
        <p:spPr>
          <a:xfrm>
            <a:off x="9080521" y="755993"/>
            <a:ext cx="1258678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$10m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3EE614-D6F7-468D-AD39-B506BE01832C}"/>
              </a:ext>
            </a:extLst>
          </p:cNvPr>
          <p:cNvSpPr txBox="1"/>
          <p:nvPr/>
        </p:nvSpPr>
        <p:spPr>
          <a:xfrm>
            <a:off x="9195136" y="3060010"/>
            <a:ext cx="1029449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8FEC8F-349F-4395-B4C5-32024A2F2609}"/>
              </a:ext>
            </a:extLst>
          </p:cNvPr>
          <p:cNvSpPr txBox="1"/>
          <p:nvPr/>
        </p:nvSpPr>
        <p:spPr>
          <a:xfrm>
            <a:off x="5548516" y="3060010"/>
            <a:ext cx="1258678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$15m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38104-8198-4FF6-9E29-69BF4BCB620A}"/>
              </a:ext>
            </a:extLst>
          </p:cNvPr>
          <p:cNvSpPr txBox="1"/>
          <p:nvPr/>
        </p:nvSpPr>
        <p:spPr>
          <a:xfrm>
            <a:off x="1596061" y="3060010"/>
            <a:ext cx="1258678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$40m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6C3873-EEF9-453B-8654-98FD7EEB8586}"/>
              </a:ext>
            </a:extLst>
          </p:cNvPr>
          <p:cNvSpPr txBox="1"/>
          <p:nvPr/>
        </p:nvSpPr>
        <p:spPr>
          <a:xfrm>
            <a:off x="1481446" y="5373216"/>
            <a:ext cx="1487908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$147m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03301-5B6A-4DB7-AFAE-2C1AB32D7535}"/>
              </a:ext>
            </a:extLst>
          </p:cNvPr>
          <p:cNvSpPr txBox="1"/>
          <p:nvPr/>
        </p:nvSpPr>
        <p:spPr>
          <a:xfrm>
            <a:off x="5548516" y="5373216"/>
            <a:ext cx="1258678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$40m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F51F23-F9BC-42FB-B278-F3B9F211DFED}"/>
              </a:ext>
            </a:extLst>
          </p:cNvPr>
          <p:cNvSpPr txBox="1"/>
          <p:nvPr/>
        </p:nvSpPr>
        <p:spPr>
          <a:xfrm>
            <a:off x="8397642" y="6338219"/>
            <a:ext cx="2624436" cy="30777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none" rtlCol="0" anchor="ctr" anchorCtr="1">
            <a:spAutoFit/>
          </a:bodyPr>
          <a:lstStyle/>
          <a:p>
            <a:pPr algn="r"/>
            <a:r>
              <a:rPr lang="en-GB" sz="1400" b="1" dirty="0">
                <a:solidFill>
                  <a:srgbClr val="FF0000"/>
                </a:solidFill>
              </a:rPr>
              <a:t>(</a:t>
            </a:r>
            <a:r>
              <a:rPr lang="en-GB" sz="1400" b="1" dirty="0" err="1">
                <a:solidFill>
                  <a:srgbClr val="FF0000"/>
                </a:solidFill>
              </a:rPr>
              <a:t>heimild</a:t>
            </a:r>
            <a:r>
              <a:rPr lang="en-GB" sz="1400" b="1" dirty="0">
                <a:solidFill>
                  <a:srgbClr val="FF0000"/>
                </a:solidFill>
              </a:rPr>
              <a:t> GenEngNews.com)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CDA222-4BC2-4207-83C5-E4560EEB21E4}"/>
              </a:ext>
            </a:extLst>
          </p:cNvPr>
          <p:cNvSpPr txBox="1"/>
          <p:nvPr/>
        </p:nvSpPr>
        <p:spPr>
          <a:xfrm>
            <a:off x="8171765" y="5373216"/>
            <a:ext cx="3076191" cy="5847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</a:rPr>
              <a:t>Alls</a:t>
            </a:r>
            <a:r>
              <a:rPr lang="en-GB" sz="3200" b="1" dirty="0">
                <a:solidFill>
                  <a:srgbClr val="FF0000"/>
                </a:solidFill>
              </a:rPr>
              <a:t> $260m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2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9.3|26.8|12|15.1|9.8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3.7|2.9|3.3|2.9|1.8|2.4|3|2.7"/>
</p:tagLst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324</Words>
  <Application>Microsoft Office PowerPoint</Application>
  <PresentationFormat>Custom</PresentationFormat>
  <Paragraphs>74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Century Gothic</vt:lpstr>
      <vt:lpstr>Crimson landscape design template</vt:lpstr>
      <vt:lpstr>Frumlyfjaþróun  á Íslandi</vt:lpstr>
      <vt:lpstr>PowerPoint Presentation</vt:lpstr>
      <vt:lpstr>PowerPoint Presentation</vt:lpstr>
      <vt:lpstr>PowerPoint Presentation</vt:lpstr>
      <vt:lpstr>Bakteríudrepandi peptíð</vt:lpstr>
      <vt:lpstr>Örvun meðfædds ónæmis</vt:lpstr>
      <vt:lpstr>ferli frumlyfJaþróunar</vt:lpstr>
      <vt:lpstr>PowerPoint Presentation</vt:lpstr>
      <vt:lpstr>PowerPoint Presentation</vt:lpstr>
      <vt:lpstr>Lyfjaþróun</vt:lpstr>
      <vt:lpstr>Ákvörðun lyfjamarks</vt:lpstr>
      <vt:lpstr>Uppgötvun og bestun lyfjavísis</vt:lpstr>
      <vt:lpstr>Seinni stig þróunar</vt:lpstr>
      <vt:lpstr>300 mest tilvitnuðu greinar 2010-2014, höfundur tengdur íslenskri stofnun</vt:lpstr>
      <vt:lpstr>Lífvísindi eru kjarnafærni á Íslandi</vt:lpstr>
      <vt:lpstr>BakHjarlar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Egill Masson</dc:creator>
  <cp:lastModifiedBy>Álfrún G. Guðrúnardóttir</cp:lastModifiedBy>
  <cp:revision>28</cp:revision>
  <dcterms:created xsi:type="dcterms:W3CDTF">2018-10-22T16:55:48Z</dcterms:created>
  <dcterms:modified xsi:type="dcterms:W3CDTF">2018-10-29T15:03:52Z</dcterms:modified>
</cp:coreProperties>
</file>